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2" r:id="rId7"/>
    <p:sldId id="303" r:id="rId8"/>
    <p:sldId id="306" r:id="rId9"/>
    <p:sldId id="307" r:id="rId10"/>
    <p:sldId id="30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04" d="100"/>
          <a:sy n="104" d="100"/>
        </p:scale>
        <p:origin x="12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neconsulting.biz/blog/2018/live-inside-garbage-fire-without-getting-burned/"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api.open.fec.gov/developer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60477053@N00/31341494964"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exfanding.com/2009/03/friday-with-ferrell.html"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hyperlink" Target="https://jagorman.github.io/Follow-the-Money/index.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en/directory-signposts-hope-466935/"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Angelique Tucker and Lauren Van Wagoner</a:t>
            </a:r>
          </a:p>
        </p:txBody>
      </p:sp>
    </p:spTree>
    <p:extLst>
      <p:ext uri="{BB962C8B-B14F-4D97-AF65-F5344CB8AC3E}">
        <p14:creationId xmlns:p14="http://schemas.microsoft.com/office/powerpoint/2010/main" val="5709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b="1" dirty="0">
                <a:solidFill>
                  <a:schemeClr val="tx1"/>
                </a:solidFill>
              </a:rPr>
              <a:t>We will be allegedly breaking down congressional districts in Kansas and Missouri to see whether or not the top donors correlate with the candidate platform for Senate and House Representatives for the states of Missouri - Senate: 2 House: 8 and Kansas- Senate: 2 House: 4.  </a:t>
            </a:r>
          </a:p>
          <a:p>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7" name="TextBox 6">
            <a:extLst>
              <a:ext uri="{FF2B5EF4-FFF2-40B4-BE49-F238E27FC236}">
                <a16:creationId xmlns:a16="http://schemas.microsoft.com/office/drawing/2014/main" id="{7F7DF94D-19B7-4681-AB42-63E6C2FA78BE}"/>
              </a:ext>
            </a:extLst>
          </p:cNvPr>
          <p:cNvSpPr txBox="1"/>
          <p:nvPr/>
        </p:nvSpPr>
        <p:spPr>
          <a:xfrm>
            <a:off x="4831609" y="4660392"/>
            <a:ext cx="2050742" cy="646331"/>
          </a:xfrm>
          <a:prstGeom prst="rect">
            <a:avLst/>
          </a:prstGeom>
          <a:noFill/>
        </p:spPr>
        <p:txBody>
          <a:bodyPr wrap="square" rtlCol="0">
            <a:spAutoFit/>
          </a:bodyPr>
          <a:lstStyle/>
          <a:p>
            <a:pPr algn="ctr"/>
            <a:r>
              <a:rPr lang="en-US" b="1" dirty="0"/>
              <a:t>Top Donors</a:t>
            </a:r>
          </a:p>
          <a:p>
            <a:pPr algn="ctr"/>
            <a:r>
              <a:rPr lang="en-US" b="1" dirty="0"/>
              <a:t>“Fake News”</a:t>
            </a:r>
          </a:p>
        </p:txBody>
      </p:sp>
      <p:sp>
        <p:nvSpPr>
          <p:cNvPr id="4" name="TextBox 3">
            <a:extLst>
              <a:ext uri="{FF2B5EF4-FFF2-40B4-BE49-F238E27FC236}">
                <a16:creationId xmlns:a16="http://schemas.microsoft.com/office/drawing/2014/main" id="{1E3F6398-2E14-4394-9FEE-58B2716432EE}"/>
              </a:ext>
            </a:extLst>
          </p:cNvPr>
          <p:cNvSpPr txBox="1"/>
          <p:nvPr/>
        </p:nvSpPr>
        <p:spPr>
          <a:xfrm>
            <a:off x="8880629" y="6168497"/>
            <a:ext cx="3311371" cy="261610"/>
          </a:xfrm>
          <a:prstGeom prst="rect">
            <a:avLst/>
          </a:prstGeom>
          <a:noFill/>
        </p:spPr>
        <p:txBody>
          <a:bodyPr wrap="square" rtlCol="0">
            <a:spAutoFit/>
          </a:bodyPr>
          <a:lstStyle/>
          <a:p>
            <a:r>
              <a:rPr lang="en-US" sz="1100" dirty="0"/>
              <a:t>Italics: not a resident</a:t>
            </a:r>
          </a:p>
        </p:txBody>
      </p:sp>
    </p:spTree>
    <p:extLst>
      <p:ext uri="{BB962C8B-B14F-4D97-AF65-F5344CB8AC3E}">
        <p14:creationId xmlns:p14="http://schemas.microsoft.com/office/powerpoint/2010/main" val="3691010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F0FDB-DCFD-4F0C-AB1C-4942BED85F37}"/>
              </a:ext>
            </a:extLst>
          </p:cNvPr>
          <p:cNvSpPr>
            <a:spLocks noGrp="1"/>
          </p:cNvSpPr>
          <p:nvPr>
            <p:ph type="title"/>
          </p:nvPr>
        </p:nvSpPr>
        <p:spPr/>
        <p:txBody>
          <a:bodyPr/>
          <a:lstStyle/>
          <a:p>
            <a:r>
              <a:rPr lang="en-US" dirty="0">
                <a:solidFill>
                  <a:schemeClr val="tx1"/>
                </a:solidFill>
              </a:rPr>
              <a:t>Datasets</a:t>
            </a:r>
          </a:p>
        </p:txBody>
      </p:sp>
      <p:sp>
        <p:nvSpPr>
          <p:cNvPr id="5" name="Content Placeholder 4">
            <a:extLst>
              <a:ext uri="{FF2B5EF4-FFF2-40B4-BE49-F238E27FC236}">
                <a16:creationId xmlns:a16="http://schemas.microsoft.com/office/drawing/2014/main" id="{C6368518-66FD-4465-A8A0-0D221AFE4496}"/>
              </a:ext>
            </a:extLst>
          </p:cNvPr>
          <p:cNvSpPr>
            <a:spLocks noGrp="1"/>
          </p:cNvSpPr>
          <p:nvPr>
            <p:ph idx="1"/>
          </p:nvPr>
        </p:nvSpPr>
        <p:spPr>
          <a:xfrm>
            <a:off x="1097280" y="2108201"/>
            <a:ext cx="4140545" cy="3760891"/>
          </a:xfrm>
        </p:spPr>
        <p:txBody>
          <a:bodyPr/>
          <a:lstStyle/>
          <a:p>
            <a:pPr>
              <a:buFont typeface="Arial" panose="020B0604020202020204" pitchFamily="34" charset="0"/>
              <a:buChar char="•"/>
            </a:pPr>
            <a:r>
              <a:rPr lang="en-US" dirty="0">
                <a:solidFill>
                  <a:schemeClr val="tx1"/>
                </a:solidFill>
              </a:rPr>
              <a:t>Congressional Websites Individually</a:t>
            </a:r>
          </a:p>
          <a:p>
            <a:pPr>
              <a:buFont typeface="Arial" panose="020B0604020202020204" pitchFamily="34" charset="0"/>
              <a:buChar char="•"/>
            </a:pPr>
            <a:r>
              <a:rPr lang="en-US" dirty="0" err="1">
                <a:solidFill>
                  <a:schemeClr val="tx1"/>
                </a:solidFill>
              </a:rPr>
              <a:t>Jupyter</a:t>
            </a:r>
            <a:r>
              <a:rPr lang="en-US" dirty="0">
                <a:solidFill>
                  <a:schemeClr val="tx1"/>
                </a:solidFill>
              </a:rPr>
              <a:t> Notebook</a:t>
            </a:r>
          </a:p>
          <a:p>
            <a:pPr>
              <a:buFont typeface="Arial" panose="020B0604020202020204" pitchFamily="34" charset="0"/>
              <a:buChar char="•"/>
            </a:pPr>
            <a:r>
              <a:rPr lang="en-US" dirty="0">
                <a:solidFill>
                  <a:schemeClr val="tx1"/>
                </a:solidFill>
              </a:rPr>
              <a:t>Mongo</a:t>
            </a:r>
          </a:p>
          <a:p>
            <a:pPr>
              <a:buFont typeface="Arial" panose="020B0604020202020204" pitchFamily="34" charset="0"/>
              <a:buChar char="•"/>
            </a:pPr>
            <a:r>
              <a:rPr lang="en-US" dirty="0">
                <a:solidFill>
                  <a:schemeClr val="tx1"/>
                </a:solidFill>
              </a:rPr>
              <a:t>API Keys</a:t>
            </a:r>
          </a:p>
          <a:p>
            <a:pPr lvl="1">
              <a:buFont typeface="Arial" panose="020B0604020202020204" pitchFamily="34" charset="0"/>
              <a:buChar char="•"/>
            </a:pPr>
            <a:r>
              <a:rPr lang="en-US" dirty="0">
                <a:solidFill>
                  <a:schemeClr val="tx1"/>
                </a:solidFill>
                <a:hlinkClick r:id="rId4">
                  <a:extLst>
                    <a:ext uri="{A12FA001-AC4F-418D-AE19-62706E023703}">
                      <ahyp:hlinkClr xmlns:ahyp="http://schemas.microsoft.com/office/drawing/2018/hyperlinkcolor" val="tx"/>
                    </a:ext>
                  </a:extLst>
                </a:hlinkClick>
              </a:rPr>
              <a:t>https://api.open.fec.gov/developers/</a:t>
            </a:r>
            <a:endParaRPr lang="en-US" dirty="0">
              <a:solidFill>
                <a:schemeClr val="tx1"/>
              </a:solidFill>
            </a:endParaRPr>
          </a:p>
          <a:p>
            <a:pPr lvl="1">
              <a:buFont typeface="Arial" panose="020B0604020202020204" pitchFamily="34" charset="0"/>
              <a:buChar char="•"/>
            </a:pPr>
            <a:r>
              <a:rPr lang="en-US" dirty="0">
                <a:solidFill>
                  <a:schemeClr val="tx1"/>
                </a:solidFill>
              </a:rPr>
              <a:t>Opensecrets.org</a:t>
            </a:r>
          </a:p>
          <a:p>
            <a:pPr lvl="1">
              <a:buFont typeface="Arial" panose="020B0604020202020204" pitchFamily="34" charset="0"/>
              <a:buChar char="•"/>
            </a:pPr>
            <a:r>
              <a:rPr lang="en-US" dirty="0">
                <a:solidFill>
                  <a:schemeClr val="tx1"/>
                </a:solidFill>
              </a:rPr>
              <a:t>The Pits of Hell</a:t>
            </a:r>
          </a:p>
          <a:p>
            <a:pPr marL="201168" lvl="1" indent="0">
              <a:buNone/>
            </a:pPr>
            <a:endParaRPr lang="en-US" dirty="0">
              <a:solidFill>
                <a:schemeClr val="tx1"/>
              </a:solidFill>
            </a:endParaRPr>
          </a:p>
        </p:txBody>
      </p:sp>
    </p:spTree>
    <p:extLst>
      <p:ext uri="{BB962C8B-B14F-4D97-AF65-F5344CB8AC3E}">
        <p14:creationId xmlns:p14="http://schemas.microsoft.com/office/powerpoint/2010/main" val="41975513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shingle">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pPr algn="ctr"/>
            <a:r>
              <a:rPr lang="en-US" dirty="0"/>
              <a:t>Design Ideas for Kansas and Missouri</a:t>
            </a:r>
          </a:p>
        </p:txBody>
      </p:sp>
      <p:pic>
        <p:nvPicPr>
          <p:cNvPr id="1030" name="Picture 6">
            <a:extLst>
              <a:ext uri="{FF2B5EF4-FFF2-40B4-BE49-F238E27FC236}">
                <a16:creationId xmlns:a16="http://schemas.microsoft.com/office/drawing/2014/main" id="{49525947-5CE9-4AC0-8790-BBEAD6498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34" y="1944424"/>
            <a:ext cx="4332516" cy="20084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EAE0C00-8D6F-42C9-BAD5-93459FEF0B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2834" y="3952875"/>
            <a:ext cx="4875295" cy="22243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10C0C24-5FC4-4E56-9176-2240F0A16217}"/>
              </a:ext>
            </a:extLst>
          </p:cNvPr>
          <p:cNvPicPr>
            <a:picLocks noChangeAspect="1"/>
          </p:cNvPicPr>
          <p:nvPr/>
        </p:nvPicPr>
        <p:blipFill>
          <a:blip r:embed="rId4"/>
          <a:stretch>
            <a:fillRect/>
          </a:stretch>
        </p:blipFill>
        <p:spPr>
          <a:xfrm>
            <a:off x="5248129" y="2128838"/>
            <a:ext cx="3186479" cy="3648074"/>
          </a:xfrm>
          <a:prstGeom prst="rect">
            <a:avLst/>
          </a:prstGeom>
        </p:spPr>
      </p:pic>
      <p:pic>
        <p:nvPicPr>
          <p:cNvPr id="4" name="Picture 3">
            <a:extLst>
              <a:ext uri="{FF2B5EF4-FFF2-40B4-BE49-F238E27FC236}">
                <a16:creationId xmlns:a16="http://schemas.microsoft.com/office/drawing/2014/main" id="{78B5FC7C-EBB1-4F20-9B80-5798EB4AE409}"/>
              </a:ext>
            </a:extLst>
          </p:cNvPr>
          <p:cNvPicPr>
            <a:picLocks noChangeAspect="1"/>
          </p:cNvPicPr>
          <p:nvPr/>
        </p:nvPicPr>
        <p:blipFill rotWithShape="1">
          <a:blip r:embed="rId5"/>
          <a:srcRect l="11520" t="3032" r="15513" b="8529"/>
          <a:stretch/>
        </p:blipFill>
        <p:spPr>
          <a:xfrm>
            <a:off x="8586235" y="2128838"/>
            <a:ext cx="3074378" cy="3648074"/>
          </a:xfrm>
          <a:prstGeom prst="rect">
            <a:avLst/>
          </a:prstGeom>
        </p:spPr>
      </p:pic>
    </p:spTree>
    <p:extLst>
      <p:ext uri="{BB962C8B-B14F-4D97-AF65-F5344CB8AC3E}">
        <p14:creationId xmlns:p14="http://schemas.microsoft.com/office/powerpoint/2010/main" val="32375471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extLst>
              <a:ext uri="{837473B0-CC2E-450A-ABE3-18F120FF3D39}">
                <a1611:picAttrSrcUrl xmlns:a1611="http://schemas.microsoft.com/office/drawing/2016/11/main" r:id="rId3"/>
              </a:ext>
            </a:extLst>
          </a:blip>
          <a:srcRect/>
          <a:stretch>
            <a:fillRect t="-1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6C6A-7E33-4887-A2CD-C9064C21353D}"/>
              </a:ext>
            </a:extLst>
          </p:cNvPr>
          <p:cNvSpPr>
            <a:spLocks noGrp="1"/>
          </p:cNvSpPr>
          <p:nvPr>
            <p:ph type="title"/>
          </p:nvPr>
        </p:nvSpPr>
        <p:spPr/>
        <p:txBody>
          <a:bodyPr/>
          <a:lstStyle/>
          <a:p>
            <a:r>
              <a:rPr lang="en-US" dirty="0">
                <a:solidFill>
                  <a:schemeClr val="tx1"/>
                </a:solidFill>
              </a:rPr>
              <a:t>Difficulties</a:t>
            </a:r>
          </a:p>
        </p:txBody>
      </p:sp>
      <p:sp>
        <p:nvSpPr>
          <p:cNvPr id="3" name="Content Placeholder 2">
            <a:extLst>
              <a:ext uri="{FF2B5EF4-FFF2-40B4-BE49-F238E27FC236}">
                <a16:creationId xmlns:a16="http://schemas.microsoft.com/office/drawing/2014/main" id="{28AC078F-58AA-4A74-ADAD-DB761ADA0533}"/>
              </a:ext>
            </a:extLst>
          </p:cNvPr>
          <p:cNvSpPr>
            <a:spLocks noGrp="1"/>
          </p:cNvSpPr>
          <p:nvPr>
            <p:ph idx="1"/>
          </p:nvPr>
        </p:nvSpPr>
        <p:spPr>
          <a:noFill/>
        </p:spPr>
        <p:txBody>
          <a:bodyPr>
            <a:normAutofit/>
          </a:bodyPr>
          <a:lstStyle/>
          <a:p>
            <a:r>
              <a:rPr lang="en-US" sz="2400" b="1" dirty="0">
                <a:solidFill>
                  <a:schemeClr val="tx1"/>
                </a:solidFill>
              </a:rPr>
              <a:t>Opensource data was too big for what we needed. We had to get help to narrow down the data that we needed.</a:t>
            </a:r>
          </a:p>
          <a:p>
            <a:r>
              <a:rPr lang="en-US" sz="2400" b="1" dirty="0">
                <a:solidFill>
                  <a:schemeClr val="tx1"/>
                </a:solidFill>
              </a:rPr>
              <a:t>The FEC website was a huge struggle to create the API Key since there is so much data collected. It was very difficult to collect the specific data that we needed for the states </a:t>
            </a:r>
          </a:p>
          <a:p>
            <a:r>
              <a:rPr lang="en-US" sz="2400" b="1" dirty="0">
                <a:solidFill>
                  <a:schemeClr val="tx1"/>
                </a:solidFill>
              </a:rPr>
              <a:t>Bootstrap didn’t want to work at first.</a:t>
            </a:r>
          </a:p>
          <a:p>
            <a:r>
              <a:rPr lang="en-US" sz="2400" b="1" dirty="0">
                <a:solidFill>
                  <a:schemeClr val="tx1"/>
                </a:solidFill>
              </a:rPr>
              <a:t>SOOOO MUCCCCHHHH DATA!!!!!!!!!!!!!!!!!!!!!!!!!!!!!!!!!</a:t>
            </a:r>
          </a:p>
        </p:txBody>
      </p:sp>
    </p:spTree>
    <p:extLst>
      <p:ext uri="{BB962C8B-B14F-4D97-AF65-F5344CB8AC3E}">
        <p14:creationId xmlns:p14="http://schemas.microsoft.com/office/powerpoint/2010/main" val="12475277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837473B0-CC2E-450A-ABE3-18F120FF3D39}">
                <a1611:picAttrSrcUrl xmlns:a1611="http://schemas.microsoft.com/office/drawing/2016/11/main" r:id="rId3"/>
              </a:ext>
            </a:extLst>
          </a:blip>
          <a:srcRect/>
          <a:stretch>
            <a:fillRect l="-6000" t="2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C20B-04F4-4235-B46E-E63337C183BC}"/>
              </a:ext>
            </a:extLst>
          </p:cNvPr>
          <p:cNvSpPr>
            <a:spLocks noGrp="1"/>
          </p:cNvSpPr>
          <p:nvPr>
            <p:ph type="title"/>
          </p:nvPr>
        </p:nvSpPr>
        <p:spPr/>
        <p:txBody>
          <a:bodyPr/>
          <a:lstStyle/>
          <a:p>
            <a:pPr algn="r"/>
            <a:r>
              <a:rPr lang="en-US" dirty="0">
                <a:solidFill>
                  <a:schemeClr val="bg1"/>
                </a:solidFill>
              </a:rPr>
              <a:t>Git Hub Repository</a:t>
            </a:r>
          </a:p>
        </p:txBody>
      </p:sp>
      <p:sp>
        <p:nvSpPr>
          <p:cNvPr id="3" name="Content Placeholder 2">
            <a:extLst>
              <a:ext uri="{FF2B5EF4-FFF2-40B4-BE49-F238E27FC236}">
                <a16:creationId xmlns:a16="http://schemas.microsoft.com/office/drawing/2014/main" id="{A6398B09-95E3-46E9-A48F-ED8A3A547FC5}"/>
              </a:ext>
            </a:extLst>
          </p:cNvPr>
          <p:cNvSpPr>
            <a:spLocks noGrp="1"/>
          </p:cNvSpPr>
          <p:nvPr>
            <p:ph idx="1"/>
          </p:nvPr>
        </p:nvSpPr>
        <p:spPr>
          <a:xfrm>
            <a:off x="5539971" y="2108202"/>
            <a:ext cx="6005484" cy="404090"/>
          </a:xfrm>
        </p:spPr>
        <p:txBody>
          <a:bodyPr/>
          <a:lstStyle/>
          <a:p>
            <a:r>
              <a:rPr lang="en-US" dirty="0">
                <a:solidFill>
                  <a:schemeClr val="bg1"/>
                </a:solidFill>
                <a:hlinkClick r:id="rId4">
                  <a:extLst>
                    <a:ext uri="{A12FA001-AC4F-418D-AE19-62706E023703}">
                      <ahyp:hlinkClr xmlns:ahyp="http://schemas.microsoft.com/office/drawing/2018/hyperlinkcolor" val="tx"/>
                    </a:ext>
                  </a:extLst>
                </a:hlinkClick>
              </a:rPr>
              <a:t>https://jagorman.github.io/Follow-the-Money/index.html</a:t>
            </a:r>
            <a:endParaRPr lang="en-US" dirty="0">
              <a:solidFill>
                <a:schemeClr val="bg1"/>
              </a:solidFill>
            </a:endParaRPr>
          </a:p>
        </p:txBody>
      </p:sp>
    </p:spTree>
    <p:extLst>
      <p:ext uri="{BB962C8B-B14F-4D97-AF65-F5344CB8AC3E}">
        <p14:creationId xmlns:p14="http://schemas.microsoft.com/office/powerpoint/2010/main" val="4092649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extLst>
              <a:ext uri="{837473B0-CC2E-450A-ABE3-18F120FF3D39}">
                <a1611:picAttrSrcUrl xmlns:a1611="http://schemas.microsoft.com/office/drawing/2016/11/main" r:id="rId3"/>
              </a:ext>
            </a:extLst>
          </a:blip>
          <a:srcRect/>
          <a:stretch>
            <a:fillRect l="9000" t="9000" r="49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F96E-E293-4CD9-9C8D-81C9C59C1B2B}"/>
              </a:ext>
            </a:extLst>
          </p:cNvPr>
          <p:cNvSpPr>
            <a:spLocks noGrp="1"/>
          </p:cNvSpPr>
          <p:nvPr>
            <p:ph type="title"/>
          </p:nvPr>
        </p:nvSpPr>
        <p:spPr/>
        <p:txBody>
          <a:bodyPr/>
          <a:lstStyle/>
          <a:p>
            <a:r>
              <a:rPr lang="en-US" dirty="0">
                <a:solidFill>
                  <a:schemeClr val="tx1"/>
                </a:solidFill>
              </a:rPr>
              <a:t>Ending Thoughts</a:t>
            </a:r>
          </a:p>
        </p:txBody>
      </p:sp>
      <p:sp>
        <p:nvSpPr>
          <p:cNvPr id="3" name="Content Placeholder 2">
            <a:extLst>
              <a:ext uri="{FF2B5EF4-FFF2-40B4-BE49-F238E27FC236}">
                <a16:creationId xmlns:a16="http://schemas.microsoft.com/office/drawing/2014/main" id="{8727F23B-C303-4F12-A4BC-60D05DBF6E9F}"/>
              </a:ext>
            </a:extLst>
          </p:cNvPr>
          <p:cNvSpPr>
            <a:spLocks noGrp="1"/>
          </p:cNvSpPr>
          <p:nvPr>
            <p:ph idx="1"/>
          </p:nvPr>
        </p:nvSpPr>
        <p:spPr>
          <a:xfrm>
            <a:off x="6862618" y="2043546"/>
            <a:ext cx="3969790" cy="3599872"/>
          </a:xfrm>
        </p:spPr>
        <p:txBody>
          <a:bodyPr>
            <a:normAutofit/>
          </a:bodyPr>
          <a:lstStyle/>
          <a:p>
            <a:r>
              <a:rPr lang="en-US" dirty="0">
                <a:solidFill>
                  <a:schemeClr val="tx1"/>
                </a:solidFill>
              </a:rPr>
              <a:t>Once we get our data figured out, we all believe this will be a great final project.</a:t>
            </a:r>
          </a:p>
          <a:p>
            <a:r>
              <a:rPr lang="en-US" dirty="0">
                <a:solidFill>
                  <a:schemeClr val="tx1"/>
                </a:solidFill>
              </a:rPr>
              <a:t>This project will be a great voter education tool for future elections.</a:t>
            </a:r>
          </a:p>
          <a:p>
            <a:r>
              <a:rPr lang="en-US" dirty="0">
                <a:solidFill>
                  <a:schemeClr val="tx1"/>
                </a:solidFill>
              </a:rPr>
              <a:t>We are frustrated that our data wasn’t able to work for this project but are happy with what we all accomplished like anxiety attacks and physical pain. </a:t>
            </a:r>
          </a:p>
        </p:txBody>
      </p:sp>
    </p:spTree>
    <p:extLst>
      <p:ext uri="{BB962C8B-B14F-4D97-AF65-F5344CB8AC3E}">
        <p14:creationId xmlns:p14="http://schemas.microsoft.com/office/powerpoint/2010/main" val="23258178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1332</TotalTime>
  <Words>312</Words>
  <Application>Microsoft Office PowerPoint</Application>
  <PresentationFormat>Widescreen</PresentationFormat>
  <Paragraphs>49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Bookman Old Style</vt:lpstr>
      <vt:lpstr>Calibri</vt:lpstr>
      <vt:lpstr>Franklin Gothic Book</vt:lpstr>
      <vt:lpstr>1_RetrospectVTI</vt:lpstr>
      <vt:lpstr>Follow the Money</vt:lpstr>
      <vt:lpstr>Overview</vt:lpstr>
      <vt:lpstr>Datasets</vt:lpstr>
      <vt:lpstr>Design Ideas for Kansas and Missouri</vt:lpstr>
      <vt:lpstr>Difficulties</vt:lpstr>
      <vt:lpstr>Git Hub Repository</vt:lpstr>
      <vt:lpstr>Ending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24</cp:revision>
  <dcterms:created xsi:type="dcterms:W3CDTF">2021-05-21T18:40:35Z</dcterms:created>
  <dcterms:modified xsi:type="dcterms:W3CDTF">2021-05-25T23:40:51Z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